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2" d="100"/>
          <a:sy n="82" d="100"/>
        </p:scale>
        <p:origin x="720" y="67"/>
      </p:cViewPr>
      <p:guideLst>
        <p:guide orient="horz" pos="2160"/>
        <p:guide pos="3840"/>
      </p:guideLst>
    </p:cSldViewPr>
  </p:slideViewPr>
  <p:notesTextViewPr>
    <p:cViewPr>
      <p:scale>
        <a:sx n="1" d="1"/>
        <a:sy n="1" d="1"/>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BF8AC-295F-491E-B2FA-95004890EA10}" type="datetimeFigureOut">
              <a:rPr lang="en-US" smtClean="0"/>
              <a:t>7/18/2016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3C88B2-1E7E-4928-9F0D-F203CD844F7D}" type="slidenum">
              <a:rPr lang="en-US" smtClean="0"/>
              <a:t>‹#›</a:t>
            </a:fld>
            <a:endParaRPr lang="en-US"/>
          </a:p>
        </p:txBody>
      </p:sp>
    </p:spTree>
    <p:extLst>
      <p:ext uri="{BB962C8B-B14F-4D97-AF65-F5344CB8AC3E}">
        <p14:creationId xmlns:p14="http://schemas.microsoft.com/office/powerpoint/2010/main" val="1976278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surprising thing is that the subjective well being of Americans has become worse with an increase in national income and it is therefore logical to argue that the subjective well being improve with income where people are buying basic needs, but beyond some point it has no real effect and may bring about negative effects</a:t>
            </a:r>
            <a:r>
              <a:rPr lang="en-US" sz="1200" b="0" i="0" kern="1200" dirty="0">
                <a:solidFill>
                  <a:schemeClr val="tx1"/>
                </a:solidFill>
                <a:effectLst/>
                <a:latin typeface="+mn-lt"/>
                <a:ea typeface="+mn-ea"/>
                <a:cs typeface="+mn-cs"/>
              </a:rPr>
              <a:t> (Campbell et</a:t>
            </a:r>
            <a:r>
              <a:rPr lang="en-US" sz="1200" b="0" i="0" kern="1200" baseline="0" dirty="0">
                <a:solidFill>
                  <a:schemeClr val="tx1"/>
                </a:solidFill>
                <a:effectLst/>
                <a:latin typeface="+mn-lt"/>
                <a:ea typeface="+mn-ea"/>
                <a:cs typeface="+mn-cs"/>
              </a:rPr>
              <a:t> al</a:t>
            </a:r>
            <a:r>
              <a:rPr lang="en-US" sz="1200" b="0" i="0" kern="1200" dirty="0">
                <a:solidFill>
                  <a:schemeClr val="tx1"/>
                </a:solidFill>
                <a:effectLst/>
                <a:latin typeface="+mn-lt"/>
                <a:ea typeface="+mn-ea"/>
                <a:cs typeface="+mn-cs"/>
              </a:rPr>
              <a:t> 1976).</a:t>
            </a:r>
            <a:r>
              <a:rPr lang="en-US" sz="1200" b="0" i="0" kern="1200" baseline="0" dirty="0">
                <a:solidFill>
                  <a:schemeClr val="tx1"/>
                </a:solidFill>
                <a:effectLst/>
                <a:latin typeface="+mn-lt"/>
                <a:ea typeface="+mn-ea"/>
                <a:cs typeface="+mn-cs"/>
              </a:rPr>
              <a:t>  A</a:t>
            </a:r>
            <a:r>
              <a:rPr lang="en-US" dirty="0"/>
              <a:t>merican capitalism</a:t>
            </a:r>
            <a:r>
              <a:rPr lang="en-US" baseline="0" dirty="0"/>
              <a:t> </a:t>
            </a:r>
            <a:r>
              <a:rPr lang="en-US" dirty="0"/>
              <a:t>is highly dependent on material acquisition. Behavior that has been ingrained in the minds of many Americans, people therefore never get satisfied as they believe more is better and this has taken a toll on their general wellbeing (</a:t>
            </a:r>
            <a:r>
              <a:rPr lang="en-US" sz="1200" b="0" i="0" kern="1200" dirty="0">
                <a:solidFill>
                  <a:schemeClr val="tx1"/>
                </a:solidFill>
                <a:effectLst/>
                <a:latin typeface="+mn-lt"/>
                <a:ea typeface="+mn-ea"/>
                <a:cs typeface="+mn-cs"/>
              </a:rPr>
              <a:t>King &amp; Nappa,1998)</a:t>
            </a:r>
            <a:r>
              <a:rPr lang="en-US"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2</a:t>
            </a:fld>
            <a:endParaRPr lang="en-US"/>
          </a:p>
        </p:txBody>
      </p:sp>
    </p:spTree>
    <p:extLst>
      <p:ext uri="{BB962C8B-B14F-4D97-AF65-F5344CB8AC3E}">
        <p14:creationId xmlns:p14="http://schemas.microsoft.com/office/powerpoint/2010/main" val="1674221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Modern life has been implicated in the rising cases of depression, communities such as the Amish have been proven to  lead a more satisfying life, even with so little. Depression is the condition has increased significantly over the last half a century and the age of onset is no longer 30 years, Americans suffer from depression in their teenage years. Modern life has been implicated in the rising cases of depression, communities such as the Amish have been proven to  lead a more satisfying life, even with so little (</a:t>
            </a:r>
            <a:r>
              <a:rPr lang="en-US" sz="1200" b="0" i="0" kern="1200" dirty="0" err="1">
                <a:solidFill>
                  <a:schemeClr val="tx1"/>
                </a:solidFill>
                <a:effectLst/>
                <a:latin typeface="+mn-lt"/>
                <a:ea typeface="+mn-ea"/>
                <a:cs typeface="+mn-cs"/>
              </a:rPr>
              <a:t>Diener</a:t>
            </a:r>
            <a:r>
              <a:rPr lang="en-US" sz="1200" b="0" i="0" kern="1200" dirty="0">
                <a:solidFill>
                  <a:schemeClr val="tx1"/>
                </a:solidFill>
                <a:effectLst/>
                <a:latin typeface="+mn-lt"/>
                <a:ea typeface="+mn-ea"/>
                <a:cs typeface="+mn-cs"/>
              </a:rPr>
              <a:t> &amp; Seligman,</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2004)</a:t>
            </a:r>
            <a:r>
              <a:rPr lang="en-US"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3</a:t>
            </a:fld>
            <a:endParaRPr lang="en-US"/>
          </a:p>
        </p:txBody>
      </p:sp>
    </p:spTree>
    <p:extLst>
      <p:ext uri="{BB962C8B-B14F-4D97-AF65-F5344CB8AC3E}">
        <p14:creationId xmlns:p14="http://schemas.microsoft.com/office/powerpoint/2010/main" val="3152740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More investigation</a:t>
            </a:r>
            <a:r>
              <a:rPr lang="en-US" baseline="0" dirty="0"/>
              <a:t> </a:t>
            </a:r>
            <a:r>
              <a:rPr lang="en-US" dirty="0"/>
              <a:t>needs to be done on life activities that lead to improvement in subjective</a:t>
            </a:r>
            <a:r>
              <a:rPr lang="en-US" baseline="0" dirty="0"/>
              <a:t> well being such as exercise or a better diet. This will develops a pathway for older individuals to follow in an attempt to improve their well being</a:t>
            </a:r>
            <a:r>
              <a:rPr lang="en-US" sz="1200" b="0" i="0" kern="1200" dirty="0">
                <a:solidFill>
                  <a:schemeClr val="tx1"/>
                </a:solidFill>
                <a:effectLst/>
                <a:latin typeface="+mn-lt"/>
                <a:ea typeface="+mn-ea"/>
                <a:cs typeface="+mn-cs"/>
              </a:rPr>
              <a:t> (Schwartz &amp; Ward, 2004) </a:t>
            </a:r>
            <a:r>
              <a:rPr lang="en-US" baseline="0" dirty="0"/>
              <a:t>.</a:t>
            </a:r>
            <a:r>
              <a:rPr lang="en-US" dirty="0"/>
              <a:t> Physical health impacts an individuals subjective well being, for instance, people who have poor health often exhibit lower morale and lower self esteem.</a:t>
            </a:r>
          </a:p>
          <a:p>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4</a:t>
            </a:fld>
            <a:endParaRPr lang="en-US"/>
          </a:p>
        </p:txBody>
      </p:sp>
    </p:spTree>
    <p:extLst>
      <p:ext uri="{BB962C8B-B14F-4D97-AF65-F5344CB8AC3E}">
        <p14:creationId xmlns:p14="http://schemas.microsoft.com/office/powerpoint/2010/main" val="2669168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Consumers</a:t>
            </a:r>
            <a:r>
              <a:rPr lang="en-US" baseline="0" dirty="0"/>
              <a:t> developed the habit of buying more of whatever they already had, more cars, more DVDS, phones, TVs. people therefore accumulated a lot of items they did not need and thus led to the need for bigger houses, therefore with increased income there is increased consumption </a:t>
            </a:r>
            <a:r>
              <a:rPr lang="en-US"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Inglehart</a:t>
            </a:r>
            <a:r>
              <a:rPr lang="en-US" sz="1200" b="0" i="0" kern="1200" dirty="0">
                <a:solidFill>
                  <a:schemeClr val="tx1"/>
                </a:solidFill>
                <a:effectLst/>
                <a:latin typeface="+mn-lt"/>
                <a:ea typeface="+mn-ea"/>
                <a:cs typeface="+mn-cs"/>
              </a:rPr>
              <a:t> &amp; Klingemann, 2000).</a:t>
            </a:r>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5</a:t>
            </a:fld>
            <a:endParaRPr lang="en-US"/>
          </a:p>
        </p:txBody>
      </p:sp>
    </p:spTree>
    <p:extLst>
      <p:ext uri="{BB962C8B-B14F-4D97-AF65-F5344CB8AC3E}">
        <p14:creationId xmlns:p14="http://schemas.microsoft.com/office/powerpoint/2010/main" val="3037564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High emotional</a:t>
            </a:r>
            <a:r>
              <a:rPr lang="en-US" baseline="0" dirty="0"/>
              <a:t> intelligence is instrumental in problem solving and decision making </a:t>
            </a:r>
            <a:r>
              <a:rPr lang="en-US"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Diener</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Horwitz</a:t>
            </a:r>
            <a:r>
              <a:rPr lang="en-US" sz="1200" b="0" i="0" kern="1200" dirty="0">
                <a:solidFill>
                  <a:schemeClr val="tx1"/>
                </a:solidFill>
                <a:effectLst/>
                <a:latin typeface="+mn-lt"/>
                <a:ea typeface="+mn-ea"/>
                <a:cs typeface="+mn-cs"/>
              </a:rPr>
              <a:t>, &amp; Emmons, 1985)</a:t>
            </a:r>
            <a:r>
              <a:rPr lang="en-US" baseline="0" dirty="0"/>
              <a:t>. These people have the skills and ability to control their emotions and direct them to where they are necessary. These people therefore tend to have higher life satisfaction, this is because they are well adjusted and  psychological balanced to deal with life’s obstacles and therefore lead a full life </a:t>
            </a:r>
            <a:r>
              <a:rPr lang="en-US" sz="1200" b="0" i="0" kern="1200" dirty="0">
                <a:solidFill>
                  <a:schemeClr val="tx1"/>
                </a:solidFill>
                <a:effectLst/>
                <a:latin typeface="+mn-lt"/>
                <a:ea typeface="+mn-ea"/>
                <a:cs typeface="+mn-cs"/>
              </a:rPr>
              <a:t>(Brickman, Coates, &amp; </a:t>
            </a:r>
            <a:r>
              <a:rPr lang="en-US" sz="1200" b="0" i="0" kern="1200" dirty="0" err="1">
                <a:solidFill>
                  <a:schemeClr val="tx1"/>
                </a:solidFill>
                <a:effectLst/>
                <a:latin typeface="+mn-lt"/>
                <a:ea typeface="+mn-ea"/>
                <a:cs typeface="+mn-cs"/>
              </a:rPr>
              <a:t>Janoff-Bulman</a:t>
            </a:r>
            <a:r>
              <a:rPr lang="en-US" sz="1200" b="0" i="0" kern="1200" dirty="0">
                <a:solidFill>
                  <a:schemeClr val="tx1"/>
                </a:solidFill>
                <a:effectLst/>
                <a:latin typeface="+mn-lt"/>
                <a:ea typeface="+mn-ea"/>
                <a:cs typeface="+mn-cs"/>
              </a:rPr>
              <a:t>, 1978)</a:t>
            </a:r>
            <a:r>
              <a:rPr lang="en-US" baseline="0" dirty="0"/>
              <a:t>. </a:t>
            </a:r>
            <a:r>
              <a:rPr lang="en-US" dirty="0"/>
              <a:t>People with high emotional intelligence are capable of striking a balance between emotion and reason and are therefore happier and more successful. People’s well being is dependent on how they respond to events, moods and the </a:t>
            </a:r>
            <a:r>
              <a:rPr lang="en-US" dirty="0" err="1"/>
              <a:t>judgements</a:t>
            </a:r>
            <a:r>
              <a:rPr lang="en-US" dirty="0"/>
              <a:t> they make on what it means to achieve satisfaction</a:t>
            </a:r>
            <a:r>
              <a:rPr lang="en-US" sz="1200" b="0" i="0" kern="1200" dirty="0">
                <a:solidFill>
                  <a:schemeClr val="tx1"/>
                </a:solidFill>
                <a:effectLst/>
                <a:latin typeface="+mn-lt"/>
                <a:ea typeface="+mn-ea"/>
                <a:cs typeface="+mn-cs"/>
              </a:rPr>
              <a:t> (Argyle 2001)</a:t>
            </a:r>
            <a:r>
              <a:rPr lang="en-US"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6</a:t>
            </a:fld>
            <a:endParaRPr lang="en-US"/>
          </a:p>
        </p:txBody>
      </p:sp>
    </p:spTree>
    <p:extLst>
      <p:ext uri="{BB962C8B-B14F-4D97-AF65-F5344CB8AC3E}">
        <p14:creationId xmlns:p14="http://schemas.microsoft.com/office/powerpoint/2010/main" val="2601453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Religion among young people has been found to be a shield</a:t>
            </a:r>
            <a:r>
              <a:rPr lang="en-US" baseline="0" dirty="0"/>
              <a:t> from problems such as substance abuse resulting from life stress (</a:t>
            </a:r>
            <a:r>
              <a:rPr lang="en-US" sz="1200" b="0" i="0" kern="1200" dirty="0" err="1">
                <a:solidFill>
                  <a:schemeClr val="tx1"/>
                </a:solidFill>
                <a:effectLst/>
                <a:latin typeface="+mn-lt"/>
                <a:ea typeface="+mn-ea"/>
                <a:cs typeface="+mn-cs"/>
              </a:rPr>
              <a:t>Diener</a:t>
            </a:r>
            <a:r>
              <a:rPr lang="en-US" sz="1200" b="0" i="0" kern="1200" dirty="0">
                <a:solidFill>
                  <a:schemeClr val="tx1"/>
                </a:solidFill>
                <a:effectLst/>
                <a:latin typeface="+mn-lt"/>
                <a:ea typeface="+mn-ea"/>
                <a:cs typeface="+mn-cs"/>
              </a:rPr>
              <a:t> et al., 1999)</a:t>
            </a:r>
            <a:r>
              <a:rPr lang="en-US" baseline="0" dirty="0"/>
              <a:t>. The support of one’s religious faith enhances the subjective well being one gets on gets from religion. </a:t>
            </a:r>
            <a:r>
              <a:rPr lang="en-US" dirty="0"/>
              <a:t>People who live in bad condition often have a preference for religion than those that are well off, in these cases subjective well being as a result of religion is higher.</a:t>
            </a:r>
          </a:p>
          <a:p>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7</a:t>
            </a:fld>
            <a:endParaRPr lang="en-US"/>
          </a:p>
        </p:txBody>
      </p:sp>
    </p:spTree>
    <p:extLst>
      <p:ext uri="{BB962C8B-B14F-4D97-AF65-F5344CB8AC3E}">
        <p14:creationId xmlns:p14="http://schemas.microsoft.com/office/powerpoint/2010/main" val="4871617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Social exclusion makes some people worse off, they may develop a negative</a:t>
            </a:r>
            <a:r>
              <a:rPr lang="en-US" baseline="0" dirty="0"/>
              <a:t> view of self and think little of themselves which affects their subjective well being. These traditional fragmenting forces therefore propagates a culture that demeans people from certain social groupings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Zajonc</a:t>
            </a:r>
            <a:r>
              <a:rPr lang="en-US" sz="1200" b="0" i="0" kern="1200" dirty="0">
                <a:solidFill>
                  <a:schemeClr val="tx1"/>
                </a:solidFill>
                <a:effectLst/>
                <a:latin typeface="+mn-lt"/>
                <a:ea typeface="+mn-ea"/>
                <a:cs typeface="+mn-cs"/>
              </a:rPr>
              <a:t>, 1998).</a:t>
            </a:r>
            <a:endParaRPr lang="en-US" dirty="0"/>
          </a:p>
        </p:txBody>
      </p:sp>
      <p:sp>
        <p:nvSpPr>
          <p:cNvPr id="4" name="Slide Number Placeholder 3"/>
          <p:cNvSpPr>
            <a:spLocks noGrp="1"/>
          </p:cNvSpPr>
          <p:nvPr>
            <p:ph type="sldNum" sz="quarter" idx="10"/>
          </p:nvPr>
        </p:nvSpPr>
        <p:spPr/>
        <p:txBody>
          <a:bodyPr/>
          <a:lstStyle/>
          <a:p>
            <a:fld id="{993C88B2-1E7E-4928-9F0D-F203CD844F7D}" type="slidenum">
              <a:rPr lang="en-US" smtClean="0"/>
              <a:t>8</a:t>
            </a:fld>
            <a:endParaRPr lang="en-US"/>
          </a:p>
        </p:txBody>
      </p:sp>
    </p:spTree>
    <p:extLst>
      <p:ext uri="{BB962C8B-B14F-4D97-AF65-F5344CB8AC3E}">
        <p14:creationId xmlns:p14="http://schemas.microsoft.com/office/powerpoint/2010/main" val="4164602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8D6EE0B-34B5-462F-A96F-64648847509D}"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2286212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D6EE0B-34B5-462F-A96F-64648847509D}"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2879485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D6EE0B-34B5-462F-A96F-64648847509D}"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3578599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D6EE0B-34B5-462F-A96F-64648847509D}"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661606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D6EE0B-34B5-462F-A96F-64648847509D}"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1063169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D6EE0B-34B5-462F-A96F-64648847509D}"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284309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D6EE0B-34B5-462F-A96F-64648847509D}" type="datetimeFigureOut">
              <a:rPr lang="en-US" smtClean="0"/>
              <a:t>7/18/2016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78826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D6EE0B-34B5-462F-A96F-64648847509D}" type="datetimeFigureOut">
              <a:rPr lang="en-US" smtClean="0"/>
              <a:t>7/18/2016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2455466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6EE0B-34B5-462F-A96F-64648847509D}" type="datetimeFigureOut">
              <a:rPr lang="en-US" smtClean="0"/>
              <a:t>7/18/2016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4074020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D6EE0B-34B5-462F-A96F-64648847509D}"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721336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D6EE0B-34B5-462F-A96F-64648847509D}"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FF4A0-AF8A-40DF-ABAC-BB83FB5B580A}" type="slidenum">
              <a:rPr lang="en-US" smtClean="0"/>
              <a:t>‹#›</a:t>
            </a:fld>
            <a:endParaRPr lang="en-US"/>
          </a:p>
        </p:txBody>
      </p:sp>
    </p:spTree>
    <p:extLst>
      <p:ext uri="{BB962C8B-B14F-4D97-AF65-F5344CB8AC3E}">
        <p14:creationId xmlns:p14="http://schemas.microsoft.com/office/powerpoint/2010/main" val="3190702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6EE0B-34B5-462F-A96F-64648847509D}" type="datetimeFigureOut">
              <a:rPr lang="en-US" smtClean="0"/>
              <a:t>7/18/2016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FF4A0-AF8A-40DF-ABAC-BB83FB5B580A}" type="slidenum">
              <a:rPr lang="en-US" smtClean="0"/>
              <a:t>‹#›</a:t>
            </a:fld>
            <a:endParaRPr lang="en-US"/>
          </a:p>
        </p:txBody>
      </p:sp>
    </p:spTree>
    <p:extLst>
      <p:ext uri="{BB962C8B-B14F-4D97-AF65-F5344CB8AC3E}">
        <p14:creationId xmlns:p14="http://schemas.microsoft.com/office/powerpoint/2010/main" val="2787054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accent1">
              <a:lumMod val="40000"/>
              <a:lumOff val="60000"/>
            </a:schemeClr>
          </a:solidFill>
        </p:spPr>
        <p:txBody>
          <a:bodyPr/>
          <a:lstStyle/>
          <a:p>
            <a:r>
              <a:rPr lang="en-US" dirty="0"/>
              <a:t>SUBJECTIVE WELLBEING</a:t>
            </a:r>
          </a:p>
        </p:txBody>
      </p:sp>
      <p:sp>
        <p:nvSpPr>
          <p:cNvPr id="3" name="Subtitle 2"/>
          <p:cNvSpPr>
            <a:spLocks noGrp="1"/>
          </p:cNvSpPr>
          <p:nvPr>
            <p:ph type="subTitle" idx="1"/>
          </p:nvPr>
        </p:nvSpPr>
        <p:spPr>
          <a:xfrm>
            <a:off x="1524000" y="3509963"/>
            <a:ext cx="9144000" cy="1892461"/>
          </a:xfrm>
          <a:solidFill>
            <a:schemeClr val="accent6">
              <a:lumMod val="40000"/>
              <a:lumOff val="60000"/>
            </a:schemeClr>
          </a:solidFill>
        </p:spPr>
        <p:txBody>
          <a:bodyPr>
            <a:normAutofit/>
          </a:bodyPr>
          <a:lstStyle/>
          <a:p>
            <a:r>
              <a:rPr lang="en-US" dirty="0"/>
              <a:t>Cristy Petersen</a:t>
            </a:r>
          </a:p>
          <a:p>
            <a:r>
              <a:rPr lang="en-US" dirty="0"/>
              <a:t>University of Phoenix</a:t>
            </a:r>
          </a:p>
          <a:p>
            <a:r>
              <a:rPr lang="en-US" dirty="0"/>
              <a:t>Psych 225</a:t>
            </a:r>
          </a:p>
          <a:p>
            <a:r>
              <a:rPr lang="en-US" dirty="0"/>
              <a:t>July 18, 2016</a:t>
            </a:r>
          </a:p>
          <a:p>
            <a:endParaRPr lang="en-US" dirty="0"/>
          </a:p>
        </p:txBody>
      </p:sp>
    </p:spTree>
    <p:extLst>
      <p:ext uri="{BB962C8B-B14F-4D97-AF65-F5344CB8AC3E}">
        <p14:creationId xmlns:p14="http://schemas.microsoft.com/office/powerpoint/2010/main" val="888935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en-US" dirty="0"/>
              <a:t>References</a:t>
            </a:r>
            <a:br>
              <a:rPr lang="en-US" dirty="0"/>
            </a:br>
            <a:endParaRPr lang="en-US" dirty="0"/>
          </a:p>
        </p:txBody>
      </p:sp>
      <p:sp>
        <p:nvSpPr>
          <p:cNvPr id="3" name="Content Placeholder 2"/>
          <p:cNvSpPr>
            <a:spLocks noGrp="1"/>
          </p:cNvSpPr>
          <p:nvPr>
            <p:ph idx="1"/>
          </p:nvPr>
        </p:nvSpPr>
        <p:spPr>
          <a:solidFill>
            <a:schemeClr val="accent1">
              <a:lumMod val="60000"/>
              <a:lumOff val="40000"/>
            </a:schemeClr>
          </a:solidFill>
          <a:ln>
            <a:solidFill>
              <a:schemeClr val="accent1">
                <a:lumMod val="40000"/>
                <a:lumOff val="60000"/>
              </a:schemeClr>
            </a:solidFill>
          </a:ln>
        </p:spPr>
        <p:txBody>
          <a:bodyPr/>
          <a:lstStyle/>
          <a:p>
            <a:r>
              <a:rPr lang="en-US" dirty="0" err="1"/>
              <a:t>Baumgardner</a:t>
            </a:r>
            <a:r>
              <a:rPr lang="en-US" dirty="0"/>
              <a:t>, S. R., &amp; Crothers, M. K. (2009).  Positive Psychology.  Retrieved from the University of Phoenix eBook Collection database.</a:t>
            </a:r>
          </a:p>
          <a:p>
            <a:r>
              <a:rPr lang="en-US" dirty="0"/>
              <a:t>Brickman, P. D., Coates, D., &amp; </a:t>
            </a:r>
            <a:r>
              <a:rPr lang="en-US" dirty="0" err="1"/>
              <a:t>Janoff</a:t>
            </a:r>
            <a:r>
              <a:rPr lang="en-US" dirty="0"/>
              <a:t>-Bulman, R. (1978). Lottery winners and accident victims: Is happiness relative? Journal of Personality and Social Psychology, 36, 917–927.</a:t>
            </a:r>
          </a:p>
          <a:p>
            <a:r>
              <a:rPr lang="en-US" dirty="0"/>
              <a:t> </a:t>
            </a:r>
            <a:r>
              <a:rPr lang="en-US" dirty="0" err="1"/>
              <a:t>Diener</a:t>
            </a:r>
            <a:r>
              <a:rPr lang="en-US" dirty="0"/>
              <a:t>, E., &amp; Seligman, M. (2004). Beyond money: Toward an      economy of well-being. Psychology in the Public Interest, 5, 1–31. Copyright American Psychological Society. Reprinted with permission.</a:t>
            </a:r>
          </a:p>
          <a:p>
            <a:endParaRPr lang="en-US" dirty="0"/>
          </a:p>
        </p:txBody>
      </p:sp>
    </p:spTree>
    <p:extLst>
      <p:ext uri="{BB962C8B-B14F-4D97-AF65-F5344CB8AC3E}">
        <p14:creationId xmlns:p14="http://schemas.microsoft.com/office/powerpoint/2010/main" val="305868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en-US" dirty="0"/>
              <a:t>INTRODUCTION</a:t>
            </a:r>
            <a:br>
              <a:rPr lang="en-US" dirty="0"/>
            </a:br>
            <a:endParaRPr lang="en-US" dirty="0"/>
          </a:p>
        </p:txBody>
      </p:sp>
      <p:sp>
        <p:nvSpPr>
          <p:cNvPr id="3" name="Content Placeholder 2"/>
          <p:cNvSpPr>
            <a:spLocks noGrp="1"/>
          </p:cNvSpPr>
          <p:nvPr>
            <p:ph idx="1"/>
          </p:nvPr>
        </p:nvSpPr>
        <p:spPr>
          <a:solidFill>
            <a:schemeClr val="accent5">
              <a:lumMod val="60000"/>
              <a:lumOff val="40000"/>
            </a:schemeClr>
          </a:solidFill>
        </p:spPr>
        <p:txBody>
          <a:bodyPr>
            <a:normAutofit/>
          </a:bodyPr>
          <a:lstStyle/>
          <a:p>
            <a:r>
              <a:rPr lang="en-US" dirty="0"/>
              <a:t>Subjective well being can be referred to as a view of one’s life, whether an individual is content and satisfied with their quality of life.</a:t>
            </a:r>
          </a:p>
          <a:p>
            <a:r>
              <a:rPr lang="en-US" dirty="0"/>
              <a:t>American society tend to believe that money buys happiness.</a:t>
            </a:r>
          </a:p>
          <a:p>
            <a:r>
              <a:rPr lang="en-US" dirty="0"/>
              <a:t>Advertising has convinced people that happiness is found at the market place (King &amp; Nappa,1998).</a:t>
            </a:r>
          </a:p>
          <a:p>
            <a:r>
              <a:rPr lang="en-US" dirty="0"/>
              <a:t>The result is an unhappy society hence a rise in drug abuse, eating disorders, compulsive buying and depression.</a:t>
            </a:r>
          </a:p>
        </p:txBody>
      </p:sp>
    </p:spTree>
    <p:extLst>
      <p:ext uri="{BB962C8B-B14F-4D97-AF65-F5344CB8AC3E}">
        <p14:creationId xmlns:p14="http://schemas.microsoft.com/office/powerpoint/2010/main" val="314848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a:t>MENTAL HEALTH</a:t>
            </a:r>
          </a:p>
        </p:txBody>
      </p:sp>
      <p:sp>
        <p:nvSpPr>
          <p:cNvPr id="3" name="Content Placeholder 2"/>
          <p:cNvSpPr>
            <a:spLocks noGrp="1"/>
          </p:cNvSpPr>
          <p:nvPr>
            <p:ph idx="1"/>
          </p:nvPr>
        </p:nvSpPr>
        <p:spPr>
          <a:solidFill>
            <a:schemeClr val="accent4">
              <a:lumMod val="60000"/>
              <a:lumOff val="40000"/>
            </a:schemeClr>
          </a:solidFill>
        </p:spPr>
        <p:txBody>
          <a:bodyPr>
            <a:normAutofit fontScale="92500" lnSpcReduction="10000"/>
          </a:bodyPr>
          <a:lstStyle/>
          <a:p>
            <a:r>
              <a:rPr lang="en-US" dirty="0"/>
              <a:t>On paper it seems logical that increase in wealth would lead to increased resources that might enhance personal happiness by creating more mental health services and preventative </a:t>
            </a:r>
            <a:r>
              <a:rPr lang="en-US"/>
              <a:t>programs, but </a:t>
            </a:r>
            <a:r>
              <a:rPr lang="en-US" dirty="0"/>
              <a:t>this does not seem to be translated in the American society (</a:t>
            </a:r>
            <a:r>
              <a:rPr lang="en-US" dirty="0" err="1"/>
              <a:t>Csikszentmihalyi</a:t>
            </a:r>
            <a:r>
              <a:rPr lang="en-US" dirty="0"/>
              <a:t>, 1999).</a:t>
            </a:r>
          </a:p>
          <a:p>
            <a:r>
              <a:rPr lang="en-US" dirty="0"/>
              <a:t>Mental health cases are increasing with increased material wealth.</a:t>
            </a:r>
          </a:p>
          <a:p>
            <a:r>
              <a:rPr lang="en-US" dirty="0"/>
              <a:t>Multiple studies conducted have all found that there are more people suffering form mental disorders and distress than in the past.</a:t>
            </a:r>
          </a:p>
          <a:p>
            <a:r>
              <a:rPr lang="en-US" dirty="0"/>
              <a:t>Authors of these studies have found a correlation between increased affluence  and increased depression.</a:t>
            </a:r>
          </a:p>
          <a:p>
            <a:r>
              <a:rPr lang="en-US" dirty="0"/>
              <a:t>The same results are reflected on the international front, depression- affluence has been exhibited in a number of countries.</a:t>
            </a:r>
          </a:p>
        </p:txBody>
      </p:sp>
    </p:spTree>
    <p:extLst>
      <p:ext uri="{BB962C8B-B14F-4D97-AF65-F5344CB8AC3E}">
        <p14:creationId xmlns:p14="http://schemas.microsoft.com/office/powerpoint/2010/main" val="459142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75000"/>
            </a:schemeClr>
          </a:solidFill>
        </p:spPr>
        <p:txBody>
          <a:bodyPr/>
          <a:lstStyle/>
          <a:p>
            <a:r>
              <a:rPr lang="en-US" dirty="0"/>
              <a:t>PHYSICAL HEALTH</a:t>
            </a:r>
          </a:p>
        </p:txBody>
      </p:sp>
      <p:sp>
        <p:nvSpPr>
          <p:cNvPr id="3" name="Content Placeholder 2"/>
          <p:cNvSpPr>
            <a:spLocks noGrp="1"/>
          </p:cNvSpPr>
          <p:nvPr>
            <p:ph idx="1"/>
          </p:nvPr>
        </p:nvSpPr>
        <p:spPr>
          <a:solidFill>
            <a:schemeClr val="accent2">
              <a:lumMod val="60000"/>
              <a:lumOff val="40000"/>
            </a:schemeClr>
          </a:solidFill>
        </p:spPr>
        <p:txBody>
          <a:bodyPr>
            <a:normAutofit/>
          </a:bodyPr>
          <a:lstStyle/>
          <a:p>
            <a:r>
              <a:rPr lang="en-US" dirty="0"/>
              <a:t>Physical health is perhaps the most used measure of well being. As people grow older their physical health worsens</a:t>
            </a:r>
          </a:p>
          <a:p>
            <a:r>
              <a:rPr lang="en-US" dirty="0"/>
              <a:t>This is because they often suffer from chronic diseases such as heart disease, dementia and hypertension</a:t>
            </a:r>
          </a:p>
          <a:p>
            <a:r>
              <a:rPr lang="en-US" dirty="0"/>
              <a:t>It is rare for an aging individual does not develop an age related condition</a:t>
            </a:r>
          </a:p>
          <a:p>
            <a:r>
              <a:rPr lang="en-US" dirty="0"/>
              <a:t>An individual perception. Attitude and perception towards their health often determine their psychological wellbeing</a:t>
            </a:r>
          </a:p>
        </p:txBody>
      </p:sp>
    </p:spTree>
    <p:extLst>
      <p:ext uri="{BB962C8B-B14F-4D97-AF65-F5344CB8AC3E}">
        <p14:creationId xmlns:p14="http://schemas.microsoft.com/office/powerpoint/2010/main" val="119673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en-US" dirty="0"/>
              <a:t>WORK</a:t>
            </a:r>
          </a:p>
        </p:txBody>
      </p:sp>
      <p:sp>
        <p:nvSpPr>
          <p:cNvPr id="3" name="Content Placeholder 2"/>
          <p:cNvSpPr>
            <a:spLocks noGrp="1"/>
          </p:cNvSpPr>
          <p:nvPr>
            <p:ph idx="1"/>
          </p:nvPr>
        </p:nvSpPr>
        <p:spPr>
          <a:solidFill>
            <a:schemeClr val="accent5">
              <a:lumMod val="60000"/>
              <a:lumOff val="40000"/>
            </a:schemeClr>
          </a:solidFill>
        </p:spPr>
        <p:txBody>
          <a:bodyPr>
            <a:normAutofit/>
          </a:bodyPr>
          <a:lstStyle/>
          <a:p>
            <a:r>
              <a:rPr lang="en-US" dirty="0"/>
              <a:t>People’s involvement in social work meant to help the community, neighborhood, school and churches, help to improve their well being</a:t>
            </a:r>
          </a:p>
          <a:p>
            <a:r>
              <a:rPr lang="en-US" dirty="0"/>
              <a:t>Rising incomes in the US was accompanied by rising expectations whereby certain needs transitioned into wants and therefore cancelled out the effect of the increased income (</a:t>
            </a:r>
            <a:r>
              <a:rPr lang="en-US" dirty="0" err="1"/>
              <a:t>Oishi</a:t>
            </a:r>
            <a:r>
              <a:rPr lang="en-US" dirty="0"/>
              <a:t>, </a:t>
            </a:r>
            <a:r>
              <a:rPr lang="en-US" dirty="0" err="1"/>
              <a:t>Diener</a:t>
            </a:r>
            <a:r>
              <a:rPr lang="en-US" dirty="0"/>
              <a:t>, Lucas, &amp; </a:t>
            </a:r>
            <a:r>
              <a:rPr lang="en-US" dirty="0" err="1"/>
              <a:t>Suh</a:t>
            </a:r>
            <a:r>
              <a:rPr lang="en-US" dirty="0"/>
              <a:t>, 1999).</a:t>
            </a:r>
          </a:p>
          <a:p>
            <a:r>
              <a:rPr lang="en-US" dirty="0"/>
              <a:t>Rising expectations is one reason why more money does not bring more happiness</a:t>
            </a:r>
          </a:p>
        </p:txBody>
      </p:sp>
    </p:spTree>
    <p:extLst>
      <p:ext uri="{BB962C8B-B14F-4D97-AF65-F5344CB8AC3E}">
        <p14:creationId xmlns:p14="http://schemas.microsoft.com/office/powerpoint/2010/main" val="149695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en-US" dirty="0"/>
              <a:t>INTELLIGENCE</a:t>
            </a:r>
          </a:p>
        </p:txBody>
      </p:sp>
      <p:sp>
        <p:nvSpPr>
          <p:cNvPr id="3" name="Content Placeholder 2"/>
          <p:cNvSpPr>
            <a:spLocks noGrp="1"/>
          </p:cNvSpPr>
          <p:nvPr>
            <p:ph idx="1"/>
          </p:nvPr>
        </p:nvSpPr>
        <p:spPr>
          <a:solidFill>
            <a:schemeClr val="accent5">
              <a:lumMod val="60000"/>
              <a:lumOff val="40000"/>
            </a:schemeClr>
          </a:solidFill>
        </p:spPr>
        <p:txBody>
          <a:bodyPr>
            <a:normAutofit/>
          </a:bodyPr>
          <a:lstStyle/>
          <a:p>
            <a:r>
              <a:rPr lang="en-US" dirty="0"/>
              <a:t>Education determines the level of prosperity and welfare of an individual, it is means by which individuals improve their lives and transform themselves</a:t>
            </a:r>
          </a:p>
          <a:p>
            <a:r>
              <a:rPr lang="en-US" dirty="0"/>
              <a:t>Education enables people to develop emotional intelligence, emotions often determine how satisfied we are with life and are the indicators of a content life (</a:t>
            </a:r>
            <a:r>
              <a:rPr lang="en-US" dirty="0" err="1"/>
              <a:t>Diener</a:t>
            </a:r>
            <a:r>
              <a:rPr lang="en-US" dirty="0"/>
              <a:t>, </a:t>
            </a:r>
            <a:r>
              <a:rPr lang="en-US" dirty="0" err="1"/>
              <a:t>Diener</a:t>
            </a:r>
            <a:r>
              <a:rPr lang="en-US" dirty="0"/>
              <a:t>, &amp; </a:t>
            </a:r>
            <a:r>
              <a:rPr lang="en-US" dirty="0" err="1"/>
              <a:t>Diener</a:t>
            </a:r>
            <a:r>
              <a:rPr lang="en-US" dirty="0"/>
              <a:t>, 1995)</a:t>
            </a:r>
          </a:p>
          <a:p>
            <a:r>
              <a:rPr lang="en-US" dirty="0"/>
              <a:t>Therefore their exists a relationship between an individual’s  emotional intelligence and subjective well being</a:t>
            </a:r>
          </a:p>
        </p:txBody>
      </p:sp>
    </p:spTree>
    <p:extLst>
      <p:ext uri="{BB962C8B-B14F-4D97-AF65-F5344CB8AC3E}">
        <p14:creationId xmlns:p14="http://schemas.microsoft.com/office/powerpoint/2010/main" val="759883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a:t>RELIGION</a:t>
            </a:r>
          </a:p>
        </p:txBody>
      </p:sp>
      <p:sp>
        <p:nvSpPr>
          <p:cNvPr id="3" name="Content Placeholder 2"/>
          <p:cNvSpPr>
            <a:spLocks noGrp="1"/>
          </p:cNvSpPr>
          <p:nvPr>
            <p:ph idx="1"/>
          </p:nvPr>
        </p:nvSpPr>
        <p:spPr>
          <a:solidFill>
            <a:schemeClr val="accent1">
              <a:lumMod val="60000"/>
              <a:lumOff val="40000"/>
            </a:schemeClr>
          </a:solidFill>
        </p:spPr>
        <p:txBody>
          <a:bodyPr/>
          <a:lstStyle/>
          <a:p>
            <a:r>
              <a:rPr lang="en-US" dirty="0"/>
              <a:t>Religious and spiritual people often have higher subjective well being</a:t>
            </a:r>
          </a:p>
          <a:p>
            <a:r>
              <a:rPr lang="en-US" dirty="0"/>
              <a:t>Research has shown that religion and spirituality leads to an improvement in a persons view of self in terms of psychological and physical well being (Wheeler &amp; Miyake, 1992).</a:t>
            </a:r>
          </a:p>
          <a:p>
            <a:r>
              <a:rPr lang="en-US" dirty="0"/>
              <a:t>A stronger correlation exists in societies where people are more hostile towards religion between religion and life participation among the young people</a:t>
            </a:r>
          </a:p>
        </p:txBody>
      </p:sp>
    </p:spTree>
    <p:extLst>
      <p:ext uri="{BB962C8B-B14F-4D97-AF65-F5344CB8AC3E}">
        <p14:creationId xmlns:p14="http://schemas.microsoft.com/office/powerpoint/2010/main" val="1219618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RACE, ETHNICITY AND STIGMA</a:t>
            </a:r>
          </a:p>
        </p:txBody>
      </p:sp>
      <p:sp>
        <p:nvSpPr>
          <p:cNvPr id="3" name="Content Placeholder 2"/>
          <p:cNvSpPr>
            <a:spLocks noGrp="1"/>
          </p:cNvSpPr>
          <p:nvPr>
            <p:ph idx="1"/>
          </p:nvPr>
        </p:nvSpPr>
        <p:spPr>
          <a:solidFill>
            <a:schemeClr val="accent5">
              <a:lumMod val="60000"/>
              <a:lumOff val="40000"/>
            </a:schemeClr>
          </a:solidFill>
        </p:spPr>
        <p:txBody>
          <a:bodyPr>
            <a:normAutofit/>
          </a:bodyPr>
          <a:lstStyle/>
          <a:p>
            <a:r>
              <a:rPr lang="en-US" dirty="0"/>
              <a:t>Discrimination has a negative effect on health and quality of life</a:t>
            </a:r>
          </a:p>
          <a:p>
            <a:r>
              <a:rPr lang="en-US" dirty="0"/>
              <a:t>Members from traditionally discriminated groups often develop strategies meant to offset effects of discrimination (Brickman &amp; Campbell, 1971)</a:t>
            </a:r>
          </a:p>
          <a:p>
            <a:r>
              <a:rPr lang="en-US" dirty="0"/>
              <a:t>Discrimination against people on the lines of race and ethnicity is very common</a:t>
            </a:r>
          </a:p>
          <a:p>
            <a:r>
              <a:rPr lang="en-US" dirty="0"/>
              <a:t>There are therefore traditionally fragmenting forces that lead to unfavorable outcomes and their subjective well being is compromised</a:t>
            </a:r>
          </a:p>
        </p:txBody>
      </p:sp>
    </p:spTree>
    <p:extLst>
      <p:ext uri="{BB962C8B-B14F-4D97-AF65-F5344CB8AC3E}">
        <p14:creationId xmlns:p14="http://schemas.microsoft.com/office/powerpoint/2010/main" val="349515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CONCLUSION</a:t>
            </a:r>
          </a:p>
        </p:txBody>
      </p:sp>
      <p:sp>
        <p:nvSpPr>
          <p:cNvPr id="3" name="Content Placeholder 2"/>
          <p:cNvSpPr>
            <a:spLocks noGrp="1"/>
          </p:cNvSpPr>
          <p:nvPr>
            <p:ph idx="1"/>
          </p:nvPr>
        </p:nvSpPr>
        <p:spPr>
          <a:solidFill>
            <a:schemeClr val="accent5">
              <a:lumMod val="60000"/>
              <a:lumOff val="40000"/>
            </a:schemeClr>
          </a:solidFill>
        </p:spPr>
        <p:txBody>
          <a:bodyPr/>
          <a:lstStyle/>
          <a:p>
            <a:r>
              <a:rPr lang="en-US" dirty="0"/>
              <a:t>An increase in income improves the subjective well being of individuals who come from lower classes in society</a:t>
            </a:r>
          </a:p>
          <a:p>
            <a:r>
              <a:rPr lang="en-US" dirty="0"/>
              <a:t>The middle and upper class are not affected significantly with increase in income</a:t>
            </a:r>
          </a:p>
          <a:p>
            <a:r>
              <a:rPr lang="en-US" dirty="0"/>
              <a:t>Increase in income does not mean people are better off</a:t>
            </a:r>
          </a:p>
        </p:txBody>
      </p:sp>
    </p:spTree>
    <p:extLst>
      <p:ext uri="{BB962C8B-B14F-4D97-AF65-F5344CB8AC3E}">
        <p14:creationId xmlns:p14="http://schemas.microsoft.com/office/powerpoint/2010/main" val="895589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TotalTime>
  <Words>1130</Words>
  <Application>Microsoft Office PowerPoint</Application>
  <PresentationFormat>Widescreen</PresentationFormat>
  <Paragraphs>61</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SUBJECTIVE WELLBEING</vt:lpstr>
      <vt:lpstr>INTRODUCTION </vt:lpstr>
      <vt:lpstr>MENTAL HEALTH</vt:lpstr>
      <vt:lpstr>PHYSICAL HEALTH</vt:lpstr>
      <vt:lpstr>WORK</vt:lpstr>
      <vt:lpstr>INTELLIGENCE</vt:lpstr>
      <vt:lpstr>RELIGION</vt:lpstr>
      <vt:lpstr>RACE, ETHNICITY AND STIGMA</vt:lpstr>
      <vt:lpstr>CONCLUSION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SUBJECTIVE WELLBEING</dc:title>
  <dc:creator>karehu</dc:creator>
  <cp:lastModifiedBy>Cristy Petersen</cp:lastModifiedBy>
  <cp:revision>35</cp:revision>
  <dcterms:created xsi:type="dcterms:W3CDTF">2016-07-16T15:52:26Z</dcterms:created>
  <dcterms:modified xsi:type="dcterms:W3CDTF">2016-07-18T15:06:18Z</dcterms:modified>
</cp:coreProperties>
</file>